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0"/>
  </p:notesMasterIdLst>
  <p:sldIdLst>
    <p:sldId id="256" r:id="rId5"/>
    <p:sldId id="259" r:id="rId6"/>
    <p:sldId id="268" r:id="rId7"/>
    <p:sldId id="261" r:id="rId8"/>
    <p:sldId id="263" r:id="rId9"/>
    <p:sldId id="265" r:id="rId10"/>
    <p:sldId id="266" r:id="rId11"/>
    <p:sldId id="267" r:id="rId12"/>
    <p:sldId id="269" r:id="rId13"/>
    <p:sldId id="270" r:id="rId14"/>
    <p:sldId id="273" r:id="rId15"/>
    <p:sldId id="271" r:id="rId16"/>
    <p:sldId id="274" r:id="rId17"/>
    <p:sldId id="272" r:id="rId18"/>
    <p:sldId id="275" r:id="rId19"/>
    <p:sldId id="276" r:id="rId20"/>
    <p:sldId id="277" r:id="rId21"/>
    <p:sldId id="278" r:id="rId22"/>
    <p:sldId id="282" r:id="rId23"/>
    <p:sldId id="284" r:id="rId24"/>
    <p:sldId id="283" r:id="rId25"/>
    <p:sldId id="285" r:id="rId26"/>
    <p:sldId id="286" r:id="rId27"/>
    <p:sldId id="290" r:id="rId28"/>
    <p:sldId id="291" r:id="rId29"/>
    <p:sldId id="293" r:id="rId30"/>
    <p:sldId id="294" r:id="rId31"/>
    <p:sldId id="287" r:id="rId32"/>
    <p:sldId id="292" r:id="rId33"/>
    <p:sldId id="295" r:id="rId34"/>
    <p:sldId id="279" r:id="rId35"/>
    <p:sldId id="260" r:id="rId36"/>
    <p:sldId id="281" r:id="rId37"/>
    <p:sldId id="280" r:id="rId38"/>
    <p:sldId id="26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A4B6D2"/>
    <a:srgbClr val="2B5597"/>
    <a:srgbClr val="060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76"/>
    <p:restoredTop sz="85543" autoAdjust="0"/>
  </p:normalViewPr>
  <p:slideViewPr>
    <p:cSldViewPr snapToGrid="0" snapToObjects="1">
      <p:cViewPr varScale="1">
        <p:scale>
          <a:sx n="82" d="100"/>
          <a:sy n="82" d="100"/>
        </p:scale>
        <p:origin x="807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C0F0F-8FB3-4338-8AF9-46C6DF92B7E7}" type="datetimeFigureOut">
              <a:rPr lang="en-GB" smtClean="0"/>
              <a:t>12/03/2022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A850CA-4A2A-4FD8-A520-C1EBBC78A3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1540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6579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5082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17750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289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0790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443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6257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7665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449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0798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154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2590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9521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009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A850CA-4A2A-4FD8-A520-C1EBBC78A36E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361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9698012-07CE-0045-A95A-A0B8F0D7CA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Picture 15" descr="Shape, background pattern&#10;&#10;Description automatically generated">
            <a:extLst>
              <a:ext uri="{FF2B5EF4-FFF2-40B4-BE49-F238E27FC236}">
                <a16:creationId xmlns:a16="http://schemas.microsoft.com/office/drawing/2014/main" id="{A1C714C1-3025-EE44-A939-028FC795167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EA8E87-FB10-CF4E-BF8F-A2A1F9E8BF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6891" y="2874906"/>
            <a:ext cx="4968226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0A6E0-C6D6-7A40-AC9D-31B7973DA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4CCFB-5788-4046-BE08-E9E741AE6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101A6-C802-7B4C-8CDE-F044564C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B9C36D-8920-FA47-8610-2DA9DEBF3E8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0189" y="1732702"/>
            <a:ext cx="3936956" cy="109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804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05A3-A66F-B342-BF93-92CBCF149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463F15-E285-D64E-8A5C-54BCF5DC7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8B3A8-9A2D-684B-A509-E81ED65E7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30758-AF56-114D-9F1A-3060321DD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37CA6-ABE7-A44F-BB33-92498003B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53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B82A7F-EF38-8445-BA89-7CD4BFFADB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E3A45-7297-8745-BCAA-CE54A02518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6755F-D480-2E4C-8C58-1E293262B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D0A59-A52F-AC41-ADE3-123B6BBB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9E787-8C3A-FC47-BD5E-52F526E06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0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12318-EFB1-AF43-AA48-89872472A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BD00E-0981-2540-9EB2-211AAB57D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BDE2B-7EFE-5E45-BB90-777C1ACBA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4814E-3048-894F-AD11-DF9325F86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6ED1-EABF-2944-95AD-C9E6CD554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BF137A-BBB4-1B46-ADD7-37BD8D1A4C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2902" y="481763"/>
            <a:ext cx="1664539" cy="46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2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Shape, 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F6E3FB4D-6140-A84F-AD1B-223F65AFFF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277693-1E8C-FD41-871D-711935068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1176" y="2194721"/>
            <a:ext cx="6761461" cy="1976064"/>
          </a:xfrm>
        </p:spPr>
        <p:txBody>
          <a:bodyPr anchor="b">
            <a:normAutofit/>
          </a:bodyPr>
          <a:lstStyle>
            <a:lvl1pPr>
              <a:defRPr sz="50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F8717-9507-214E-BA8F-0BA602ABE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1176" y="4356197"/>
            <a:ext cx="6582624" cy="1500187"/>
          </a:xfrm>
        </p:spPr>
        <p:txBody>
          <a:bodyPr>
            <a:normAutofit/>
          </a:bodyPr>
          <a:lstStyle>
            <a:lvl1pPr marL="0" indent="0">
              <a:buNone/>
              <a:defRPr sz="3400" b="1">
                <a:solidFill>
                  <a:srgbClr val="A4B6D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D8DBB-2E1D-054E-9C5C-E241B5D28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0F477D-CAE4-5B4D-9141-33E6B0A1A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B5837-9802-474C-BFC5-EA8A6CA1B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D01AF71-858E-564C-9B76-5516174BF5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0189" y="1732703"/>
            <a:ext cx="2560829" cy="71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57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4E01E-4F7C-584F-9DBC-0AD20F4B4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6F671-5E40-5447-9F28-8F4A54CE8E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31D86-5A8C-7C43-B640-2210D7985E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30A065-6512-CB4F-B16A-94CD5FD55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6F97D0-6793-CD49-BD82-0B9F0DA64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36EB45-CC4F-8448-917B-2BD95BEAA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700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67CF6-F835-6145-8322-27237DDFC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8A3FB-49FE-634E-AD6D-E4CDF9764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ED7507-F6C6-9847-B7E8-F757BD52B4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20E043-9B61-C34D-BBF3-9BF2A0BE2A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686BF6-D291-F844-826F-15F11DEA44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1823AA-C3A6-9D4E-9A75-B2372289F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BBA311-9FD7-9946-8596-C0A688433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10DA90-4C7A-7B47-B29A-48BE314F2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507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AF65A-0B22-3649-BC24-D7F2FA176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EB222F-CBF8-3E41-B79F-A07910455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0F6E8B-89AD-7948-9063-ABEA5BDAB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A31A2-919F-1A4D-9251-ECFB35C20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044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BE49E3-10C0-0448-8240-138F0DF52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E03D07-9192-9947-8856-186C8C063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4D9A8-0847-2444-9EAD-745B7BF32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873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D1E85-E2EA-5446-9EC1-85C551633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7107B-D491-AA48-A15E-8EF03F4DF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FF63E6-A297-6145-B33B-0DD07A449F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5969A8-351F-9949-9B86-F1C6F323D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7D208-E6DA-D344-A643-9DB5BC715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D1186-691D-BD40-9DB8-8D75501BC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15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686A4-6D47-E745-8B3E-F2FA9BFB1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9138C4-1636-5442-BFFF-DD9B95F7B6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C3FF05-5E41-3247-AB54-A53569900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B1D325-183E-EB4C-A1CF-BA0A32AE7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6E7CE5-83B2-D642-BA15-DB7ABFDC2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491B6-1CD7-8E4A-B9E2-66D792D1A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74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hape&#10;&#10;Description automatically generated with medium confidence">
            <a:extLst>
              <a:ext uri="{FF2B5EF4-FFF2-40B4-BE49-F238E27FC236}">
                <a16:creationId xmlns:a16="http://schemas.microsoft.com/office/drawing/2014/main" id="{5CEB3512-0552-2543-924D-CBF8EA014BA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ACB077-97CE-A24F-8F62-1F855DB9E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187" y="983456"/>
            <a:ext cx="787220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F6BC1-DE18-3542-A041-DFB1E61C1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57187" y="2506662"/>
            <a:ext cx="7872202" cy="33678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05079-195E-0140-B23C-A984B08DDF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0C01D-2A86-6241-857F-92DBDAD33AC2}" type="datetimeFigureOut">
              <a:rPr lang="en-US" smtClean="0"/>
              <a:t>3/12/2022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E6864-EA1B-3F48-9AD9-6E034124BE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78C86-63E1-674C-A5B8-F726CDD2CC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CA62E5-73F1-1649-8258-D1966BE8812D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754AF4E-14DA-2D4C-9CC2-115F20F14AD3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272902" y="481763"/>
            <a:ext cx="1664539" cy="46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198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B5F17-3FA9-1640-9ED3-03BE2C352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4574" y="2874906"/>
            <a:ext cx="8480543" cy="2387600"/>
          </a:xfrm>
        </p:spPr>
        <p:txBody>
          <a:bodyPr/>
          <a:lstStyle/>
          <a:p>
            <a:pPr algn="ctr"/>
            <a:r>
              <a:rPr lang="en-US" dirty="0"/>
              <a:t>Reverse Engineering</a:t>
            </a:r>
            <a:br>
              <a:rPr lang="en-US" dirty="0"/>
            </a:br>
            <a:r>
              <a:rPr lang="en-US" sz="2400" dirty="0"/>
              <a:t>University of Sheffield – 9</a:t>
            </a:r>
            <a:r>
              <a:rPr lang="en-US" sz="2400" baseline="30000" dirty="0"/>
              <a:t>th</a:t>
            </a:r>
            <a:r>
              <a:rPr lang="en-US" sz="2400" dirty="0"/>
              <a:t> March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741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 Knowledge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Understanding of relevant programming languages</a:t>
            </a:r>
          </a:p>
          <a:p>
            <a:r>
              <a:rPr lang="en-US" sz="2000" dirty="0"/>
              <a:t>Understanding of the architecture (ARM, x86, x64, MIPS)</a:t>
            </a:r>
          </a:p>
          <a:p>
            <a:r>
              <a:rPr lang="en-US" sz="2000" dirty="0"/>
              <a:t>Platform-specific knowledge:</a:t>
            </a:r>
          </a:p>
          <a:p>
            <a:pPr lvl="1"/>
            <a:r>
              <a:rPr lang="en-US" sz="1800" dirty="0"/>
              <a:t>Operating System internals</a:t>
            </a:r>
          </a:p>
          <a:p>
            <a:pPr lvl="1"/>
            <a:r>
              <a:rPr lang="en-US" sz="1800" dirty="0"/>
              <a:t>Chipset-specifics (e.g. Android boot process)</a:t>
            </a:r>
          </a:p>
          <a:p>
            <a:pPr lvl="1"/>
            <a:r>
              <a:rPr lang="en-US" sz="1800" dirty="0"/>
              <a:t>Getting on device (rooting, jailbreaking)</a:t>
            </a:r>
          </a:p>
          <a:p>
            <a:pPr lvl="1"/>
            <a:r>
              <a:rPr lang="en-US" sz="1800" dirty="0"/>
              <a:t>Tools and techniques (e.g. platform-specific debuggers)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marL="0" indent="0">
              <a:buNone/>
            </a:pPr>
            <a:endParaRPr lang="en-US" sz="2000" dirty="0"/>
          </a:p>
          <a:p>
            <a:endParaRPr lang="en-US" sz="2400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01985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RE, what RE involves and why we do it</a:t>
            </a:r>
          </a:p>
          <a:p>
            <a:r>
              <a:rPr lang="en-US" dirty="0"/>
              <a:t>Prerequisite knowledge</a:t>
            </a:r>
          </a:p>
          <a:p>
            <a:r>
              <a:rPr lang="en-US" dirty="0">
                <a:solidFill>
                  <a:srgbClr val="FF33CC"/>
                </a:solidFill>
              </a:rPr>
              <a:t>Common tools and techniques</a:t>
            </a:r>
            <a:endParaRPr lang="en-US" dirty="0"/>
          </a:p>
          <a:p>
            <a:r>
              <a:rPr lang="en-US" dirty="0"/>
              <a:t>Platform-specific RE</a:t>
            </a:r>
          </a:p>
          <a:p>
            <a:r>
              <a:rPr lang="en-US" dirty="0"/>
              <a:t>Breaking the problem down </a:t>
            </a:r>
          </a:p>
          <a:p>
            <a:r>
              <a:rPr lang="en-US" dirty="0"/>
              <a:t>Example – Reverse Engineering with </a:t>
            </a:r>
            <a:r>
              <a:rPr lang="en-US" dirty="0" err="1"/>
              <a:t>Ghidra</a:t>
            </a:r>
            <a:endParaRPr lang="en-US" dirty="0"/>
          </a:p>
          <a:p>
            <a:r>
              <a:rPr lang="en-US" dirty="0"/>
              <a:t>Developing RE skills</a:t>
            </a:r>
          </a:p>
          <a:p>
            <a:r>
              <a:rPr lang="en-US" dirty="0"/>
              <a:t>Career opportunities 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5871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2597" y="983456"/>
            <a:ext cx="8756792" cy="1325563"/>
          </a:xfrm>
        </p:spPr>
        <p:txBody>
          <a:bodyPr/>
          <a:lstStyle/>
          <a:p>
            <a:r>
              <a:rPr lang="en-US" dirty="0"/>
              <a:t>Common Tools and Techniques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Disassemblers: IDA Pro and </a:t>
            </a:r>
            <a:r>
              <a:rPr lang="en-US" sz="2000" dirty="0" err="1"/>
              <a:t>Ghidra</a:t>
            </a:r>
            <a:endParaRPr lang="en-US" sz="2000" dirty="0"/>
          </a:p>
          <a:p>
            <a:r>
              <a:rPr lang="en-US" sz="2000" dirty="0" err="1"/>
              <a:t>Decompilers</a:t>
            </a:r>
            <a:r>
              <a:rPr lang="en-US" sz="2000" dirty="0"/>
              <a:t>: Hex-Rays, </a:t>
            </a:r>
            <a:r>
              <a:rPr lang="en-US" sz="2000" dirty="0" err="1"/>
              <a:t>Ghidra</a:t>
            </a:r>
            <a:r>
              <a:rPr lang="en-US" sz="2000" dirty="0"/>
              <a:t>, </a:t>
            </a:r>
            <a:r>
              <a:rPr lang="en-US" sz="2000" dirty="0" err="1"/>
              <a:t>jadx-gui</a:t>
            </a:r>
            <a:r>
              <a:rPr lang="en-US" sz="2000" dirty="0"/>
              <a:t>, JEB</a:t>
            </a:r>
          </a:p>
          <a:p>
            <a:r>
              <a:rPr lang="en-US" sz="2000" dirty="0"/>
              <a:t>Something to read/write code e.g. VS Code</a:t>
            </a:r>
          </a:p>
          <a:p>
            <a:r>
              <a:rPr lang="en-US" sz="2000" dirty="0"/>
              <a:t>Debuggers: IDA Pro, </a:t>
            </a:r>
            <a:r>
              <a:rPr lang="en-US" sz="2000" dirty="0" err="1"/>
              <a:t>gdb</a:t>
            </a:r>
            <a:r>
              <a:rPr lang="en-US" sz="2000" dirty="0"/>
              <a:t>, </a:t>
            </a:r>
            <a:r>
              <a:rPr lang="en-US" sz="2000" dirty="0" err="1"/>
              <a:t>lldb</a:t>
            </a:r>
            <a:endParaRPr lang="en-US" sz="2000" dirty="0"/>
          </a:p>
          <a:p>
            <a:r>
              <a:rPr lang="en-US" sz="2000" dirty="0"/>
              <a:t>Instrumentation and hooking frameworks: Frida</a:t>
            </a:r>
          </a:p>
          <a:p>
            <a:r>
              <a:rPr lang="en-US" sz="2000" dirty="0"/>
              <a:t>Emulators: </a:t>
            </a:r>
            <a:r>
              <a:rPr lang="en-US" sz="2000" dirty="0" err="1"/>
              <a:t>Ghidra</a:t>
            </a:r>
            <a:r>
              <a:rPr lang="en-US" sz="2000" dirty="0"/>
              <a:t>, QEMU</a:t>
            </a:r>
          </a:p>
          <a:p>
            <a:r>
              <a:rPr lang="en-US" sz="2000" dirty="0"/>
              <a:t>Strings, Linux commands/scripting, PowerShell</a:t>
            </a: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sz="2000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838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RE, what RE involves and why we do it</a:t>
            </a:r>
          </a:p>
          <a:p>
            <a:r>
              <a:rPr lang="en-US" dirty="0"/>
              <a:t>Prerequisite knowledge</a:t>
            </a:r>
          </a:p>
          <a:p>
            <a:r>
              <a:rPr lang="en-US" dirty="0"/>
              <a:t>Common tools and techniques</a:t>
            </a:r>
          </a:p>
          <a:p>
            <a:r>
              <a:rPr lang="en-US" dirty="0">
                <a:solidFill>
                  <a:srgbClr val="FF33CC"/>
                </a:solidFill>
              </a:rPr>
              <a:t>Platform-specific RE</a:t>
            </a:r>
            <a:endParaRPr lang="en-US" dirty="0"/>
          </a:p>
          <a:p>
            <a:r>
              <a:rPr lang="en-US" dirty="0"/>
              <a:t>Breaking the problem down </a:t>
            </a:r>
          </a:p>
          <a:p>
            <a:r>
              <a:rPr lang="en-US" dirty="0"/>
              <a:t>Example – Reverse Engineering with </a:t>
            </a:r>
            <a:r>
              <a:rPr lang="en-US" dirty="0" err="1"/>
              <a:t>Ghidra</a:t>
            </a:r>
            <a:endParaRPr lang="en-US" dirty="0"/>
          </a:p>
          <a:p>
            <a:r>
              <a:rPr lang="en-US" dirty="0"/>
              <a:t>Developing RE skills</a:t>
            </a:r>
          </a:p>
          <a:p>
            <a:r>
              <a:rPr lang="en-US" dirty="0"/>
              <a:t>Career opportunities 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9526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Platform-specific 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1252" y="2506661"/>
            <a:ext cx="8568137" cy="393389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Android </a:t>
            </a:r>
          </a:p>
          <a:p>
            <a:pPr lvl="1"/>
            <a:r>
              <a:rPr lang="en-US" dirty="0" err="1"/>
              <a:t>adb</a:t>
            </a:r>
            <a:r>
              <a:rPr lang="en-US" dirty="0"/>
              <a:t>, Android Studio, Frida, Java, C, vendor </a:t>
            </a:r>
            <a:r>
              <a:rPr lang="en-US" dirty="0" err="1"/>
              <a:t>customisations</a:t>
            </a:r>
            <a:r>
              <a:rPr lang="en-US" dirty="0"/>
              <a:t>, Android IPC, rooting and flashing (e.g. </a:t>
            </a:r>
            <a:r>
              <a:rPr lang="en-US" dirty="0" err="1"/>
              <a:t>Magisk</a:t>
            </a:r>
            <a:r>
              <a:rPr lang="en-US" dirty="0"/>
              <a:t>), ARM</a:t>
            </a:r>
          </a:p>
          <a:p>
            <a:r>
              <a:rPr lang="en-US" dirty="0"/>
              <a:t>iOS</a:t>
            </a:r>
          </a:p>
          <a:p>
            <a:pPr lvl="1"/>
            <a:r>
              <a:rPr lang="en-US" dirty="0" err="1"/>
              <a:t>lldb</a:t>
            </a:r>
            <a:r>
              <a:rPr lang="en-US" dirty="0"/>
              <a:t>, </a:t>
            </a:r>
            <a:r>
              <a:rPr lang="en-US" dirty="0" err="1"/>
              <a:t>libimobiledevice</a:t>
            </a:r>
            <a:r>
              <a:rPr lang="en-US" dirty="0"/>
              <a:t>, Frida, Objective-C, Swift, entitlements, PAC, jailbreaks, ARM</a:t>
            </a:r>
          </a:p>
          <a:p>
            <a:r>
              <a:rPr lang="en-US" dirty="0"/>
              <a:t>Embedded Systems</a:t>
            </a:r>
          </a:p>
          <a:p>
            <a:pPr lvl="1"/>
            <a:r>
              <a:rPr lang="en-US" dirty="0"/>
              <a:t>UART, JTAG, MIPS, PowerPC, RTOS</a:t>
            </a:r>
          </a:p>
          <a:p>
            <a:r>
              <a:rPr lang="en-US" dirty="0"/>
              <a:t>Browsers</a:t>
            </a:r>
          </a:p>
          <a:p>
            <a:pPr lvl="1"/>
            <a:r>
              <a:rPr lang="en-US" dirty="0"/>
              <a:t>JavaScript, </a:t>
            </a:r>
            <a:r>
              <a:rPr lang="en-US" dirty="0" err="1"/>
              <a:t>WebAssembly</a:t>
            </a:r>
            <a:r>
              <a:rPr lang="en-US" dirty="0"/>
              <a:t>, JIT</a:t>
            </a:r>
          </a:p>
          <a:p>
            <a:r>
              <a:rPr lang="en-US" dirty="0"/>
              <a:t>Windows</a:t>
            </a:r>
          </a:p>
          <a:p>
            <a:pPr lvl="1"/>
            <a:r>
              <a:rPr lang="en-US" dirty="0" err="1"/>
              <a:t>Sysinternals</a:t>
            </a:r>
            <a:r>
              <a:rPr lang="en-US" dirty="0"/>
              <a:t>, C#, x86/64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8293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RE, what RE involves and why we do it</a:t>
            </a:r>
          </a:p>
          <a:p>
            <a:r>
              <a:rPr lang="en-US" dirty="0"/>
              <a:t>Prerequisite knowledge</a:t>
            </a:r>
          </a:p>
          <a:p>
            <a:r>
              <a:rPr lang="en-US" dirty="0"/>
              <a:t>Common tools and techniques</a:t>
            </a:r>
          </a:p>
          <a:p>
            <a:r>
              <a:rPr lang="en-US" dirty="0"/>
              <a:t>Platform-specific RE</a:t>
            </a:r>
          </a:p>
          <a:p>
            <a:r>
              <a:rPr lang="en-US" dirty="0">
                <a:solidFill>
                  <a:srgbClr val="FF33CC"/>
                </a:solidFill>
              </a:rPr>
              <a:t>Breaking the problem down </a:t>
            </a:r>
          </a:p>
          <a:p>
            <a:r>
              <a:rPr lang="en-US" dirty="0"/>
              <a:t>Example – Reverse Engineering with </a:t>
            </a:r>
            <a:r>
              <a:rPr lang="en-US" dirty="0" err="1"/>
              <a:t>Ghidra</a:t>
            </a:r>
            <a:endParaRPr lang="en-US" dirty="0"/>
          </a:p>
          <a:p>
            <a:r>
              <a:rPr lang="en-US" dirty="0"/>
              <a:t>Developing RE skills</a:t>
            </a:r>
          </a:p>
          <a:p>
            <a:r>
              <a:rPr lang="en-US" dirty="0"/>
              <a:t>Career opportunities 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0823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187" y="983457"/>
            <a:ext cx="7872201" cy="793586"/>
          </a:xfrm>
        </p:spPr>
        <p:txBody>
          <a:bodyPr/>
          <a:lstStyle/>
          <a:p>
            <a:r>
              <a:rPr lang="en-US" dirty="0"/>
              <a:t>Breaking the problem down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806F1A-47DF-4ADF-8F6C-353BEDDFA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8229"/>
            <a:ext cx="12192000" cy="338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698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RE, what RE involves and why we do it</a:t>
            </a:r>
          </a:p>
          <a:p>
            <a:r>
              <a:rPr lang="en-US" dirty="0"/>
              <a:t>Prerequisite knowledge</a:t>
            </a:r>
          </a:p>
          <a:p>
            <a:r>
              <a:rPr lang="en-US" dirty="0"/>
              <a:t>Common tools and techniques</a:t>
            </a:r>
          </a:p>
          <a:p>
            <a:r>
              <a:rPr lang="en-US" dirty="0"/>
              <a:t>Platform-specific RE</a:t>
            </a:r>
          </a:p>
          <a:p>
            <a:r>
              <a:rPr lang="en-US" dirty="0"/>
              <a:t>Breaking the problem down </a:t>
            </a:r>
          </a:p>
          <a:p>
            <a:r>
              <a:rPr lang="en-US" dirty="0">
                <a:solidFill>
                  <a:srgbClr val="FF33CC"/>
                </a:solidFill>
              </a:rPr>
              <a:t>Example – Reverse Engineering with </a:t>
            </a:r>
            <a:r>
              <a:rPr lang="en-US" dirty="0" err="1">
                <a:solidFill>
                  <a:srgbClr val="FF33CC"/>
                </a:solidFill>
              </a:rPr>
              <a:t>Ghidra</a:t>
            </a:r>
            <a:endParaRPr lang="en-US" dirty="0">
              <a:solidFill>
                <a:srgbClr val="FF33CC"/>
              </a:solidFill>
            </a:endParaRPr>
          </a:p>
          <a:p>
            <a:r>
              <a:rPr lang="en-US" dirty="0"/>
              <a:t>Developing RE skills</a:t>
            </a:r>
          </a:p>
          <a:p>
            <a:r>
              <a:rPr lang="en-US" dirty="0"/>
              <a:t>Career opportunities 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115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187" y="983457"/>
            <a:ext cx="7872201" cy="793586"/>
          </a:xfrm>
        </p:spPr>
        <p:txBody>
          <a:bodyPr>
            <a:noAutofit/>
          </a:bodyPr>
          <a:lstStyle/>
          <a:p>
            <a:r>
              <a:rPr lang="en-US" sz="3600" dirty="0"/>
              <a:t>Reversing Engineering with </a:t>
            </a:r>
            <a:r>
              <a:rPr lang="en-US" sz="3600" dirty="0" err="1"/>
              <a:t>Ghidra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BD51AFC-AC07-4446-A949-102E268C9CD0}"/>
              </a:ext>
            </a:extLst>
          </p:cNvPr>
          <p:cNvSpPr txBox="1">
            <a:spLocks/>
          </p:cNvSpPr>
          <p:nvPr/>
        </p:nvSpPr>
        <p:spPr>
          <a:xfrm>
            <a:off x="3433969" y="2216426"/>
            <a:ext cx="8195419" cy="3658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Feb 2022: https://ringzer0.training/reverse-engineering-with-ghidra.html</a:t>
            </a:r>
          </a:p>
          <a:p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D586E6-A3DC-4889-8937-AD189C6933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9535" y="2823100"/>
            <a:ext cx="5684566" cy="11115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47ACFAF-D5BB-4947-B9F7-B6A5D3A003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465" y="4210091"/>
            <a:ext cx="8741382" cy="890996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2ADD659E-BCF6-4223-8C04-C4EBA4A1D365}"/>
              </a:ext>
            </a:extLst>
          </p:cNvPr>
          <p:cNvSpPr/>
          <p:nvPr/>
        </p:nvSpPr>
        <p:spPr>
          <a:xfrm>
            <a:off x="6860912" y="4687826"/>
            <a:ext cx="2016420" cy="577159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B96A46E-FC33-4F1F-B414-B22265778E72}"/>
              </a:ext>
            </a:extLst>
          </p:cNvPr>
          <p:cNvCxnSpPr>
            <a:cxnSpLocks/>
          </p:cNvCxnSpPr>
          <p:nvPr/>
        </p:nvCxnSpPr>
        <p:spPr>
          <a:xfrm flipV="1">
            <a:off x="6096000" y="5243565"/>
            <a:ext cx="1200408" cy="512481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C34BCD-6DD0-47B2-938A-439BECE491A3}"/>
              </a:ext>
            </a:extLst>
          </p:cNvPr>
          <p:cNvSpPr txBox="1"/>
          <p:nvPr/>
        </p:nvSpPr>
        <p:spPr>
          <a:xfrm>
            <a:off x="4092474" y="5707274"/>
            <a:ext cx="2003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 strip: </a:t>
            </a:r>
            <a:r>
              <a:rPr lang="en-US" dirty="0" err="1">
                <a:solidFill>
                  <a:schemeClr val="bg1"/>
                </a:solidFill>
              </a:rPr>
              <a:t>gcc</a:t>
            </a:r>
            <a:r>
              <a:rPr lang="en-US" dirty="0">
                <a:solidFill>
                  <a:schemeClr val="bg1"/>
                </a:solidFill>
              </a:rPr>
              <a:t> -s re1.c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5331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187" y="983457"/>
            <a:ext cx="7872201" cy="793586"/>
          </a:xfrm>
        </p:spPr>
        <p:txBody>
          <a:bodyPr>
            <a:noAutofit/>
          </a:bodyPr>
          <a:lstStyle/>
          <a:p>
            <a:r>
              <a:rPr lang="en-US" sz="3600" dirty="0"/>
              <a:t>Reversing Engineering with </a:t>
            </a:r>
            <a:r>
              <a:rPr lang="en-US" sz="3600" dirty="0" err="1"/>
              <a:t>Ghidra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380B22-D76E-443E-BDB1-30CAB3AB54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9290" y="1848824"/>
            <a:ext cx="2623696" cy="48673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BABFF30-D102-448D-8204-59A1165C3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723" y="1837086"/>
            <a:ext cx="1865127" cy="4879062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6AC54194-E097-4EEF-84DE-680C1CB1EDDA}"/>
              </a:ext>
            </a:extLst>
          </p:cNvPr>
          <p:cNvSpPr/>
          <p:nvPr/>
        </p:nvSpPr>
        <p:spPr>
          <a:xfrm>
            <a:off x="3292370" y="3578043"/>
            <a:ext cx="2705895" cy="7504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1439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RE, what RE involves and why we do it</a:t>
            </a:r>
          </a:p>
          <a:p>
            <a:r>
              <a:rPr lang="en-US" dirty="0"/>
              <a:t>Prerequisite knowledge</a:t>
            </a:r>
          </a:p>
          <a:p>
            <a:r>
              <a:rPr lang="en-US" dirty="0"/>
              <a:t>Common tools and techniques</a:t>
            </a:r>
          </a:p>
          <a:p>
            <a:r>
              <a:rPr lang="en-US" dirty="0"/>
              <a:t>Platform-specific RE</a:t>
            </a:r>
          </a:p>
          <a:p>
            <a:r>
              <a:rPr lang="en-US" dirty="0"/>
              <a:t>Breaking the problem down </a:t>
            </a:r>
          </a:p>
          <a:p>
            <a:r>
              <a:rPr lang="en-US" dirty="0"/>
              <a:t>Example – Reverse Engineering with </a:t>
            </a:r>
            <a:r>
              <a:rPr lang="en-US" dirty="0" err="1"/>
              <a:t>Ghidra</a:t>
            </a:r>
            <a:endParaRPr lang="en-US" dirty="0"/>
          </a:p>
          <a:p>
            <a:r>
              <a:rPr lang="en-US" dirty="0"/>
              <a:t>Developing RE skills</a:t>
            </a:r>
          </a:p>
          <a:p>
            <a:r>
              <a:rPr lang="en-US" dirty="0"/>
              <a:t>Career opportunities 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9483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CB1D1B8-0900-4CAA-BEFC-0694B9FAA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977" y="220357"/>
            <a:ext cx="4797866" cy="6176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D4B131-5ABE-4EC8-936E-15F826EB33C1}"/>
              </a:ext>
            </a:extLst>
          </p:cNvPr>
          <p:cNvSpPr txBox="1"/>
          <p:nvPr/>
        </p:nvSpPr>
        <p:spPr>
          <a:xfrm>
            <a:off x="4806853" y="6456029"/>
            <a:ext cx="71246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chemeClr val="bg1"/>
                </a:solidFill>
              </a:rPr>
              <a:t>https://rahul-saini.medium.com/machine-code-vs-byte-code-vs-object-code-vs-source-code-vs-assembly-code-812c9780f24c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506193-82F0-4D0C-A1E8-FB6A0C652349}"/>
              </a:ext>
            </a:extLst>
          </p:cNvPr>
          <p:cNvCxnSpPr>
            <a:cxnSpLocks/>
          </p:cNvCxnSpPr>
          <p:nvPr/>
        </p:nvCxnSpPr>
        <p:spPr>
          <a:xfrm flipV="1">
            <a:off x="4398701" y="454504"/>
            <a:ext cx="1928614" cy="108912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C802C5E-D4D8-4A77-8FC0-E2A60A121611}"/>
              </a:ext>
            </a:extLst>
          </p:cNvPr>
          <p:cNvCxnSpPr>
            <a:cxnSpLocks/>
          </p:cNvCxnSpPr>
          <p:nvPr/>
        </p:nvCxnSpPr>
        <p:spPr>
          <a:xfrm flipV="1">
            <a:off x="4806853" y="2649101"/>
            <a:ext cx="1619339" cy="131855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7F796A2-3558-4129-8564-0D3F59550784}"/>
              </a:ext>
            </a:extLst>
          </p:cNvPr>
          <p:cNvSpPr txBox="1"/>
          <p:nvPr/>
        </p:nvSpPr>
        <p:spPr>
          <a:xfrm>
            <a:off x="3403220" y="1243370"/>
            <a:ext cx="1403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Human- readable 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8B5B19-86A7-4181-8055-AF77B10A6D23}"/>
              </a:ext>
            </a:extLst>
          </p:cNvPr>
          <p:cNvSpPr txBox="1"/>
          <p:nvPr/>
        </p:nvSpPr>
        <p:spPr>
          <a:xfrm>
            <a:off x="2548089" y="3861859"/>
            <a:ext cx="2434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Not human-readable from here downwards</a:t>
            </a: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5006366-53ED-4B4D-932B-9C0E49106571}"/>
              </a:ext>
            </a:extLst>
          </p:cNvPr>
          <p:cNvCxnSpPr>
            <a:cxnSpLocks/>
          </p:cNvCxnSpPr>
          <p:nvPr/>
        </p:nvCxnSpPr>
        <p:spPr>
          <a:xfrm flipV="1">
            <a:off x="4659363" y="1906781"/>
            <a:ext cx="1200408" cy="512481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EAF6326-5EAC-4D68-8EEE-638D6A425947}"/>
              </a:ext>
            </a:extLst>
          </p:cNvPr>
          <p:cNvSpPr txBox="1"/>
          <p:nvPr/>
        </p:nvSpPr>
        <p:spPr>
          <a:xfrm>
            <a:off x="3278486" y="2279769"/>
            <a:ext cx="1490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Disassembler</a:t>
            </a:r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194DA55-B05F-45EB-80E7-5D2B90FAAE8D}"/>
              </a:ext>
            </a:extLst>
          </p:cNvPr>
          <p:cNvCxnSpPr>
            <a:cxnSpLocks/>
          </p:cNvCxnSpPr>
          <p:nvPr/>
        </p:nvCxnSpPr>
        <p:spPr>
          <a:xfrm flipV="1">
            <a:off x="4769482" y="369984"/>
            <a:ext cx="1557833" cy="19913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1B8783A-33D0-47C4-9305-1343F6835B45}"/>
              </a:ext>
            </a:extLst>
          </p:cNvPr>
          <p:cNvSpPr txBox="1"/>
          <p:nvPr/>
        </p:nvSpPr>
        <p:spPr>
          <a:xfrm>
            <a:off x="3449808" y="220357"/>
            <a:ext cx="1459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Decompiler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(pseudocode)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353B760-B6A8-4B86-9D2B-8882C142E150}"/>
              </a:ext>
            </a:extLst>
          </p:cNvPr>
          <p:cNvSpPr/>
          <p:nvPr/>
        </p:nvSpPr>
        <p:spPr>
          <a:xfrm>
            <a:off x="5870862" y="1538996"/>
            <a:ext cx="2705895" cy="75044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898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3" grpId="0"/>
      <p:bldP spid="28" grpId="0"/>
      <p:bldP spid="2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187" y="983457"/>
            <a:ext cx="7872201" cy="793586"/>
          </a:xfrm>
        </p:spPr>
        <p:txBody>
          <a:bodyPr>
            <a:noAutofit/>
          </a:bodyPr>
          <a:lstStyle/>
          <a:p>
            <a:r>
              <a:rPr lang="en-US" sz="3600" dirty="0" err="1"/>
              <a:t>Ghidra</a:t>
            </a:r>
            <a:r>
              <a:rPr lang="en-US" sz="3600" dirty="0"/>
              <a:t> – Re1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BA02D2-AEC4-48CD-B616-A402753884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174" y="1857243"/>
            <a:ext cx="4588472" cy="34240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4E219F-D4FD-4E7D-9A15-D26A3630D3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7345" y="1863422"/>
            <a:ext cx="4268491" cy="34240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15C3B2-3408-472A-A05A-16A52D4020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9483" y="5450952"/>
            <a:ext cx="8741382" cy="890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226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A3EE66-4DCD-42FA-A613-18034A862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047" y="1003212"/>
            <a:ext cx="10718409" cy="562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7373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881281-8BCA-4CA4-AB31-C460D51F9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03" y="1034689"/>
            <a:ext cx="10990333" cy="551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3698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A5087D-A2FF-4129-9B75-07AFD06A7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586" y="1046566"/>
            <a:ext cx="10198273" cy="534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502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E51255-DC6C-4DC6-A6A4-6BA486960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796" y="1013048"/>
            <a:ext cx="9368762" cy="558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8387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9C8A87-CFB2-49EA-AE4B-7AF48089A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900" y="2832652"/>
            <a:ext cx="5052980" cy="78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062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03FBC1C-4ECD-4743-B2BB-3636C2883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5829" y="584752"/>
            <a:ext cx="7872201" cy="793586"/>
          </a:xfrm>
        </p:spPr>
        <p:txBody>
          <a:bodyPr>
            <a:noAutofit/>
          </a:bodyPr>
          <a:lstStyle/>
          <a:p>
            <a:r>
              <a:rPr lang="en-US" sz="3600" dirty="0"/>
              <a:t>Stripped binary vs. non-stripped</a:t>
            </a:r>
            <a:endParaRPr lang="en-GB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105DE1-D769-497C-88A7-2A58F7C88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8826" y="1536260"/>
            <a:ext cx="2657829" cy="44091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0B6300-6B98-42BB-B25B-19799B173C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1416" y="1536260"/>
            <a:ext cx="2678432" cy="44091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008DCED-EC2D-426D-8B24-C79DCD3680D0}"/>
              </a:ext>
            </a:extLst>
          </p:cNvPr>
          <p:cNvSpPr txBox="1"/>
          <p:nvPr/>
        </p:nvSpPr>
        <p:spPr>
          <a:xfrm>
            <a:off x="4129697" y="6021839"/>
            <a:ext cx="145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Not stripped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4EF8BE-6F47-4C75-8424-30A5534382D2}"/>
              </a:ext>
            </a:extLst>
          </p:cNvPr>
          <p:cNvSpPr txBox="1"/>
          <p:nvPr/>
        </p:nvSpPr>
        <p:spPr>
          <a:xfrm>
            <a:off x="7711107" y="6021839"/>
            <a:ext cx="145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Stripped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798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56DA37-DA79-42BE-8470-F1B238BBE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157" y="1320256"/>
            <a:ext cx="9439240" cy="514018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E6959454-5C62-4E0C-86E4-9AA99863D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5829" y="584752"/>
            <a:ext cx="7872201" cy="793586"/>
          </a:xfrm>
        </p:spPr>
        <p:txBody>
          <a:bodyPr>
            <a:noAutofit/>
          </a:bodyPr>
          <a:lstStyle/>
          <a:p>
            <a:r>
              <a:rPr lang="en-US" sz="3600" dirty="0"/>
              <a:t>Working with a stripped binary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2828084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06DEC1-39C3-4FA3-900F-7D0822A65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084" y="1829914"/>
            <a:ext cx="3834754" cy="345038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E09ED97-4829-485D-B9AF-D0AF340ED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5829" y="584752"/>
            <a:ext cx="7872201" cy="793586"/>
          </a:xfrm>
        </p:spPr>
        <p:txBody>
          <a:bodyPr>
            <a:noAutofit/>
          </a:bodyPr>
          <a:lstStyle/>
          <a:p>
            <a:r>
              <a:rPr lang="en-US" sz="3600" dirty="0"/>
              <a:t>Reversing Engineering with </a:t>
            </a:r>
            <a:r>
              <a:rPr lang="en-US" sz="3600" dirty="0" err="1"/>
              <a:t>Ghidra</a:t>
            </a:r>
            <a:endParaRPr lang="en-GB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BBE384-6D0A-4A67-BCCA-EE94EFABB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0564" y="1829913"/>
            <a:ext cx="3895304" cy="34503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5E710C-617D-4C6F-83A7-6A12D60694D9}"/>
              </a:ext>
            </a:extLst>
          </p:cNvPr>
          <p:cNvSpPr txBox="1"/>
          <p:nvPr/>
        </p:nvSpPr>
        <p:spPr>
          <a:xfrm>
            <a:off x="1287116" y="5362543"/>
            <a:ext cx="1456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Linux X86_64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BAFF177-9B8C-4968-AD5A-518332E5C7D5}"/>
              </a:ext>
            </a:extLst>
          </p:cNvPr>
          <p:cNvSpPr txBox="1"/>
          <p:nvPr/>
        </p:nvSpPr>
        <p:spPr>
          <a:xfrm>
            <a:off x="5414283" y="5359945"/>
            <a:ext cx="1288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Linux ARM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1514233-7FCC-4CE5-88EB-08289B7BB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7595" y="1817343"/>
            <a:ext cx="3799490" cy="34722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C8F37BD-D0AA-4DE3-B7AF-46D903E802E4}"/>
              </a:ext>
            </a:extLst>
          </p:cNvPr>
          <p:cNvSpPr txBox="1"/>
          <p:nvPr/>
        </p:nvSpPr>
        <p:spPr>
          <a:xfrm>
            <a:off x="9258300" y="5362543"/>
            <a:ext cx="1498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Windows x86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910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FF33CC"/>
                </a:solidFill>
              </a:rPr>
              <a:t>What is RE, what RE involves and why we do it</a:t>
            </a:r>
          </a:p>
          <a:p>
            <a:r>
              <a:rPr lang="en-US" dirty="0"/>
              <a:t>Prerequisite knowledge</a:t>
            </a:r>
          </a:p>
          <a:p>
            <a:r>
              <a:rPr lang="en-US" dirty="0"/>
              <a:t>Common tools and techniques</a:t>
            </a:r>
          </a:p>
          <a:p>
            <a:r>
              <a:rPr lang="en-US" dirty="0"/>
              <a:t>Platform-specific RE</a:t>
            </a:r>
          </a:p>
          <a:p>
            <a:r>
              <a:rPr lang="en-US" dirty="0"/>
              <a:t>Breaking the problem down </a:t>
            </a:r>
          </a:p>
          <a:p>
            <a:r>
              <a:rPr lang="en-US" dirty="0"/>
              <a:t>Example – Reverse Engineering with </a:t>
            </a:r>
            <a:r>
              <a:rPr lang="en-US" dirty="0" err="1"/>
              <a:t>Ghidra</a:t>
            </a:r>
            <a:endParaRPr lang="en-US" dirty="0"/>
          </a:p>
          <a:p>
            <a:r>
              <a:rPr lang="en-US" dirty="0"/>
              <a:t>Developing RE skills</a:t>
            </a:r>
          </a:p>
          <a:p>
            <a:r>
              <a:rPr lang="en-US" dirty="0"/>
              <a:t>Career opportunities 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84059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E09ED97-4829-485D-B9AF-D0AF340ED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5221" y="688763"/>
            <a:ext cx="7872201" cy="793586"/>
          </a:xfrm>
        </p:spPr>
        <p:txBody>
          <a:bodyPr>
            <a:noAutofit/>
          </a:bodyPr>
          <a:lstStyle/>
          <a:p>
            <a:r>
              <a:rPr lang="en-US" sz="3600" dirty="0"/>
              <a:t>What makes RE hard?</a:t>
            </a:r>
            <a:endParaRPr lang="en-GB" sz="36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69D8288-98F9-4743-9D3A-6A4CBB6D2A3E}"/>
              </a:ext>
            </a:extLst>
          </p:cNvPr>
          <p:cNvSpPr txBox="1">
            <a:spLocks/>
          </p:cNvSpPr>
          <p:nvPr/>
        </p:nvSpPr>
        <p:spPr>
          <a:xfrm>
            <a:off x="3433970" y="1895405"/>
            <a:ext cx="7687917" cy="1632986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600" dirty="0"/>
              <a:t>Protections against static analysis</a:t>
            </a:r>
          </a:p>
          <a:p>
            <a:pPr lvl="1"/>
            <a:r>
              <a:rPr lang="en-US" sz="9600" dirty="0"/>
              <a:t>No symbols</a:t>
            </a:r>
          </a:p>
          <a:p>
            <a:pPr lvl="1"/>
            <a:r>
              <a:rPr lang="en-US" sz="9600" dirty="0"/>
              <a:t>Obfuscation</a:t>
            </a:r>
          </a:p>
          <a:p>
            <a:pPr lvl="1"/>
            <a:r>
              <a:rPr lang="en-US" sz="9600" dirty="0"/>
              <a:t>Packing / encryption / compression</a:t>
            </a:r>
          </a:p>
          <a:p>
            <a:pPr lvl="1"/>
            <a:r>
              <a:rPr lang="en-US" sz="9600" dirty="0"/>
              <a:t>Enormous binaries </a:t>
            </a:r>
          </a:p>
          <a:p>
            <a:pPr lvl="1"/>
            <a:endParaRPr lang="en-US" sz="9600" dirty="0"/>
          </a:p>
          <a:p>
            <a:r>
              <a:rPr lang="en-US" sz="9600" dirty="0"/>
              <a:t>Protections against dynamic analysis</a:t>
            </a:r>
          </a:p>
          <a:p>
            <a:pPr lvl="1"/>
            <a:r>
              <a:rPr lang="en-US" sz="9600" dirty="0"/>
              <a:t>Anti-debugging techniques</a:t>
            </a:r>
          </a:p>
          <a:p>
            <a:pPr lvl="1"/>
            <a:r>
              <a:rPr lang="en-US" sz="9600" dirty="0"/>
              <a:t>Anti-instrumentation techniques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98041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RE, what RE involves and why we do it</a:t>
            </a:r>
          </a:p>
          <a:p>
            <a:r>
              <a:rPr lang="en-US" dirty="0"/>
              <a:t>Prerequisite knowledge</a:t>
            </a:r>
          </a:p>
          <a:p>
            <a:r>
              <a:rPr lang="en-US" dirty="0"/>
              <a:t>Platform-specific RE</a:t>
            </a:r>
          </a:p>
          <a:p>
            <a:r>
              <a:rPr lang="en-US" dirty="0"/>
              <a:t>Common tools and techniques</a:t>
            </a:r>
          </a:p>
          <a:p>
            <a:r>
              <a:rPr lang="en-US" dirty="0"/>
              <a:t>Breaking the problem down </a:t>
            </a:r>
          </a:p>
          <a:p>
            <a:r>
              <a:rPr lang="en-US" dirty="0"/>
              <a:t>Example – Reverse Engineering with </a:t>
            </a:r>
            <a:r>
              <a:rPr lang="en-US" dirty="0" err="1"/>
              <a:t>Ghidra</a:t>
            </a:r>
            <a:endParaRPr lang="en-US" dirty="0"/>
          </a:p>
          <a:p>
            <a:r>
              <a:rPr lang="en-US" dirty="0">
                <a:solidFill>
                  <a:srgbClr val="FF33CC"/>
                </a:solidFill>
              </a:rPr>
              <a:t>Developing RE skills</a:t>
            </a:r>
          </a:p>
          <a:p>
            <a:r>
              <a:rPr lang="en-US" dirty="0"/>
              <a:t>Career opportunities 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44825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187" y="983457"/>
            <a:ext cx="7872201" cy="793586"/>
          </a:xfrm>
        </p:spPr>
        <p:txBody>
          <a:bodyPr>
            <a:noAutofit/>
          </a:bodyPr>
          <a:lstStyle/>
          <a:p>
            <a:r>
              <a:rPr lang="en-US" sz="4000" dirty="0"/>
              <a:t>Developing RE/VR skills (today)</a:t>
            </a:r>
            <a:endParaRPr lang="en-GB" sz="40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BD51AFC-AC07-4446-A949-102E268C9CD0}"/>
              </a:ext>
            </a:extLst>
          </p:cNvPr>
          <p:cNvSpPr txBox="1">
            <a:spLocks/>
          </p:cNvSpPr>
          <p:nvPr/>
        </p:nvSpPr>
        <p:spPr>
          <a:xfrm>
            <a:off x="3757187" y="2238305"/>
            <a:ext cx="7872202" cy="3750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Blog posts on challenge solutions</a:t>
            </a:r>
          </a:p>
          <a:p>
            <a:r>
              <a:rPr lang="en-US" sz="2000" dirty="0"/>
              <a:t>CTFs </a:t>
            </a:r>
          </a:p>
          <a:p>
            <a:r>
              <a:rPr lang="en-US" sz="2000" dirty="0"/>
              <a:t>https://ringzer0.training/reverse-engineering-with-ghidra.html</a:t>
            </a:r>
          </a:p>
          <a:p>
            <a:r>
              <a:rPr lang="en-US" sz="2000" dirty="0"/>
              <a:t>Tools: </a:t>
            </a:r>
            <a:r>
              <a:rPr lang="en-US" sz="2000" dirty="0" err="1"/>
              <a:t>Ghidra</a:t>
            </a:r>
            <a:r>
              <a:rPr lang="en-US" sz="2000" dirty="0"/>
              <a:t>, Frida etc.</a:t>
            </a:r>
          </a:p>
          <a:p>
            <a:pPr lvl="1"/>
            <a:r>
              <a:rPr lang="en-US" sz="1600" dirty="0"/>
              <a:t>Write a hello world, stripped vs. not stripped, compile and practice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Android App Reverse Engineering 101 (Maddie Stone) on YouTube</a:t>
            </a:r>
          </a:p>
          <a:p>
            <a:r>
              <a:rPr lang="en-US" sz="2000" dirty="0" err="1"/>
              <a:t>Azeria</a:t>
            </a:r>
            <a:r>
              <a:rPr lang="en-US" sz="2000" dirty="0"/>
              <a:t> Labs (ARM and iOS)</a:t>
            </a:r>
          </a:p>
          <a:p>
            <a:r>
              <a:rPr lang="en-US" sz="2000" dirty="0"/>
              <a:t>Reach out to industry!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65536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942F5F-9EFC-425F-AA79-EA7186EA7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404" y="514371"/>
            <a:ext cx="9008829" cy="603882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519535E-75D4-4F87-BCC8-E395A1E2D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730210" y="3201661"/>
            <a:ext cx="3861362" cy="793586"/>
          </a:xfrm>
        </p:spPr>
        <p:txBody>
          <a:bodyPr/>
          <a:lstStyle/>
          <a:p>
            <a:r>
              <a:rPr lang="en-US" dirty="0"/>
              <a:t>CHALLENGE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191409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RE, what RE involves and why we do it</a:t>
            </a:r>
          </a:p>
          <a:p>
            <a:r>
              <a:rPr lang="en-US" dirty="0"/>
              <a:t>Prerequisite knowledge</a:t>
            </a:r>
          </a:p>
          <a:p>
            <a:r>
              <a:rPr lang="en-US" dirty="0"/>
              <a:t>Platform-specific RE</a:t>
            </a:r>
          </a:p>
          <a:p>
            <a:r>
              <a:rPr lang="en-US" dirty="0"/>
              <a:t>Common tools and techniques</a:t>
            </a:r>
          </a:p>
          <a:p>
            <a:r>
              <a:rPr lang="en-US" dirty="0"/>
              <a:t>Breaking the problem down </a:t>
            </a:r>
          </a:p>
          <a:p>
            <a:r>
              <a:rPr lang="en-US" dirty="0"/>
              <a:t>Example – Reverse Engineering with </a:t>
            </a:r>
            <a:r>
              <a:rPr lang="en-US" dirty="0" err="1"/>
              <a:t>Ghidra</a:t>
            </a:r>
            <a:endParaRPr lang="en-US" dirty="0"/>
          </a:p>
          <a:p>
            <a:r>
              <a:rPr lang="en-US" dirty="0"/>
              <a:t>Developing RE skills</a:t>
            </a:r>
          </a:p>
          <a:p>
            <a:r>
              <a:rPr lang="en-US" dirty="0">
                <a:solidFill>
                  <a:srgbClr val="FF33CC"/>
                </a:solidFill>
              </a:rPr>
              <a:t>Career opportunities 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55141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187" y="983457"/>
            <a:ext cx="7872201" cy="793586"/>
          </a:xfrm>
        </p:spPr>
        <p:txBody>
          <a:bodyPr>
            <a:noAutofit/>
          </a:bodyPr>
          <a:lstStyle/>
          <a:p>
            <a:r>
              <a:rPr lang="en-US" sz="3600" dirty="0"/>
              <a:t>Career Opportunities at IL</a:t>
            </a:r>
            <a:endParaRPr lang="en-GB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3261" y="1940941"/>
            <a:ext cx="6590582" cy="4390847"/>
          </a:xfrm>
        </p:spPr>
        <p:txBody>
          <a:bodyPr>
            <a:normAutofit/>
          </a:bodyPr>
          <a:lstStyle/>
          <a:p>
            <a:r>
              <a:rPr lang="en-US" sz="1800" dirty="0"/>
              <a:t>Vulnerability Researcher Development </a:t>
            </a:r>
            <a:r>
              <a:rPr lang="en-US" sz="1800" dirty="0" err="1"/>
              <a:t>Programme</a:t>
            </a:r>
            <a:endParaRPr lang="en-US" sz="1800" dirty="0"/>
          </a:p>
          <a:p>
            <a:pPr lvl="1"/>
            <a:r>
              <a:rPr lang="en-US" sz="1600" dirty="0"/>
              <a:t>Full-time position with 6 months RE and VR training</a:t>
            </a:r>
          </a:p>
          <a:p>
            <a:pPr lvl="1"/>
            <a:r>
              <a:rPr lang="en-US" sz="1600" dirty="0"/>
              <a:t>£30K (increasing to £35K after 6 months)</a:t>
            </a:r>
          </a:p>
          <a:p>
            <a:pPr lvl="1"/>
            <a:r>
              <a:rPr lang="en-US" sz="1600" dirty="0"/>
              <a:t>Requires eligibility for UK Government SC clearance</a:t>
            </a:r>
          </a:p>
          <a:p>
            <a:endParaRPr lang="en-US" sz="1800" dirty="0"/>
          </a:p>
          <a:p>
            <a:r>
              <a:rPr lang="en-US" sz="1800" dirty="0"/>
              <a:t>Associate Vulnerability Researcher </a:t>
            </a:r>
          </a:p>
          <a:p>
            <a:pPr lvl="1"/>
            <a:r>
              <a:rPr lang="en-US" sz="1600" dirty="0"/>
              <a:t>Full-time position in one of our research teams</a:t>
            </a:r>
          </a:p>
          <a:p>
            <a:pPr lvl="1"/>
            <a:r>
              <a:rPr lang="en-US" sz="1600" dirty="0"/>
              <a:t>£35K +</a:t>
            </a:r>
          </a:p>
          <a:p>
            <a:pPr lvl="1"/>
            <a:r>
              <a:rPr lang="en-US" sz="1600" dirty="0"/>
              <a:t>Locations: Basingstoke or Remote</a:t>
            </a:r>
          </a:p>
          <a:p>
            <a:pPr marL="457200" lvl="1" indent="0">
              <a:buNone/>
            </a:pPr>
            <a:endParaRPr lang="en-US" sz="1600" dirty="0"/>
          </a:p>
          <a:p>
            <a:pPr marL="228600" lvl="1">
              <a:spcBef>
                <a:spcPts val="1000"/>
              </a:spcBef>
            </a:pPr>
            <a:r>
              <a:rPr lang="en-US" sz="1800" dirty="0"/>
              <a:t>Getting in touch:</a:t>
            </a:r>
          </a:p>
          <a:p>
            <a:pPr lvl="1"/>
            <a:r>
              <a:rPr lang="en-US" sz="1600" dirty="0"/>
              <a:t>https://interruptlabs.co.uk/careers/</a:t>
            </a:r>
          </a:p>
          <a:p>
            <a:pPr lvl="1"/>
            <a:r>
              <a:rPr lang="en-US" sz="1600" dirty="0"/>
              <a:t>vrdp@interruptlabs.co.uk</a:t>
            </a:r>
          </a:p>
          <a:p>
            <a:pPr lvl="1"/>
            <a:r>
              <a:rPr lang="en-US" sz="1600" dirty="0"/>
              <a:t>careers@interruptlabs.co.uk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6409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is Reverse Engineering?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Deconstructing something* and </a:t>
            </a:r>
            <a:r>
              <a:rPr lang="en-US" dirty="0" err="1"/>
              <a:t>analysing</a:t>
            </a:r>
            <a:r>
              <a:rPr lang="en-US" dirty="0"/>
              <a:t> its components (context, functionality, inputs and outputs) in order to </a:t>
            </a:r>
            <a:r>
              <a:rPr lang="en-US" b="1" dirty="0"/>
              <a:t>truly understand how it works.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sz="2000" dirty="0"/>
              <a:t>*software, firmware, hardware, system or process</a:t>
            </a:r>
          </a:p>
        </p:txBody>
      </p:sp>
    </p:spTree>
    <p:extLst>
      <p:ext uri="{BB962C8B-B14F-4D97-AF65-F5344CB8AC3E}">
        <p14:creationId xmlns:p14="http://schemas.microsoft.com/office/powerpoint/2010/main" val="378584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does that involve?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7187" y="2234241"/>
            <a:ext cx="7872202" cy="39336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PART 0 - Google</a:t>
            </a:r>
          </a:p>
          <a:p>
            <a:pPr marL="0" indent="0">
              <a:buNone/>
            </a:pPr>
            <a:r>
              <a:rPr lang="en-US" sz="2000" dirty="0"/>
              <a:t>PART 1 - Getting at the code </a:t>
            </a:r>
          </a:p>
          <a:p>
            <a:pPr marL="0" indent="0">
              <a:buNone/>
            </a:pPr>
            <a:r>
              <a:rPr lang="en-US" sz="2000" dirty="0"/>
              <a:t>PART 2 - Analysing the code </a:t>
            </a:r>
            <a:endParaRPr lang="en-US" sz="1600" dirty="0"/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lvl="1"/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279896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PART 1 - Getting at the code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7187" y="2234241"/>
            <a:ext cx="7872202" cy="3933645"/>
          </a:xfrm>
        </p:spPr>
        <p:txBody>
          <a:bodyPr>
            <a:normAutofit/>
          </a:bodyPr>
          <a:lstStyle/>
          <a:p>
            <a:r>
              <a:rPr lang="en-US" sz="2000" dirty="0"/>
              <a:t>Searching for open-source code </a:t>
            </a:r>
          </a:p>
          <a:p>
            <a:pPr lvl="1"/>
            <a:r>
              <a:rPr lang="en-US" sz="1600" dirty="0"/>
              <a:t>E.g. in the Linux kernel</a:t>
            </a:r>
          </a:p>
          <a:p>
            <a:r>
              <a:rPr lang="en-US" sz="2000" dirty="0"/>
              <a:t>Looking for available firmware downloads</a:t>
            </a:r>
          </a:p>
          <a:p>
            <a:r>
              <a:rPr lang="en-US" sz="2000" dirty="0"/>
              <a:t>Reviewing any previous attempts</a:t>
            </a:r>
          </a:p>
          <a:p>
            <a:r>
              <a:rPr lang="en-US" sz="2000" dirty="0"/>
              <a:t>Rooting/jailbreaking a device and pulling off the firmware </a:t>
            </a:r>
          </a:p>
          <a:p>
            <a:r>
              <a:rPr lang="en-US" sz="2000" dirty="0"/>
              <a:t>Performing hardware teardowns to dump memory</a:t>
            </a:r>
          </a:p>
          <a:p>
            <a:r>
              <a:rPr lang="en-US" sz="2000" dirty="0"/>
              <a:t>Unpacking firmware once we have it</a:t>
            </a:r>
          </a:p>
          <a:p>
            <a:r>
              <a:rPr lang="en-US" sz="2000" dirty="0"/>
              <a:t>Locating binaries of interest within the firmware</a:t>
            </a:r>
          </a:p>
          <a:p>
            <a:endParaRPr lang="en-US" sz="2000" dirty="0"/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lvl="1"/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862517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PART 2 - Analysing the code 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7187" y="2234241"/>
            <a:ext cx="7872202" cy="393364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Reviewing any previous research </a:t>
            </a:r>
          </a:p>
          <a:p>
            <a:pPr lvl="1"/>
            <a:r>
              <a:rPr lang="en-US" sz="1600" dirty="0"/>
              <a:t>File hashes can be very useful </a:t>
            </a:r>
          </a:p>
          <a:p>
            <a:r>
              <a:rPr lang="en-US" sz="2000" dirty="0"/>
              <a:t>Static Analysis</a:t>
            </a:r>
          </a:p>
          <a:p>
            <a:pPr lvl="1"/>
            <a:r>
              <a:rPr lang="en-US" sz="1600" dirty="0"/>
              <a:t>Source code review</a:t>
            </a:r>
          </a:p>
          <a:p>
            <a:pPr lvl="1"/>
            <a:r>
              <a:rPr lang="en-US" sz="1600" dirty="0"/>
              <a:t>Disassembling and decompiling </a:t>
            </a:r>
          </a:p>
          <a:p>
            <a:pPr lvl="1"/>
            <a:r>
              <a:rPr lang="en-US" sz="1600" dirty="0"/>
              <a:t>Hopefully there’s a version with symbol information??</a:t>
            </a:r>
          </a:p>
          <a:p>
            <a:pPr lvl="1"/>
            <a:r>
              <a:rPr lang="en-US" sz="1600" dirty="0"/>
              <a:t>Binary analysis tools e.g. file, strings, </a:t>
            </a:r>
            <a:r>
              <a:rPr lang="en-US" sz="1600" dirty="0" err="1"/>
              <a:t>readelf</a:t>
            </a:r>
            <a:r>
              <a:rPr lang="en-US" sz="1600" dirty="0"/>
              <a:t>, </a:t>
            </a:r>
            <a:r>
              <a:rPr lang="en-US" sz="1600" dirty="0" err="1"/>
              <a:t>ldd</a:t>
            </a:r>
            <a:r>
              <a:rPr lang="en-US" sz="1600" dirty="0"/>
              <a:t> on Linux </a:t>
            </a:r>
          </a:p>
          <a:p>
            <a:pPr lvl="1"/>
            <a:r>
              <a:rPr lang="en-US" sz="1600" dirty="0"/>
              <a:t>‘grep’</a:t>
            </a:r>
          </a:p>
          <a:p>
            <a:pPr marL="228600" lvl="1">
              <a:spcBef>
                <a:spcPts val="1000"/>
              </a:spcBef>
            </a:pPr>
            <a:r>
              <a:rPr lang="en-US" sz="2000" dirty="0"/>
              <a:t>Dynamic Analysis</a:t>
            </a:r>
          </a:p>
          <a:p>
            <a:pPr marL="685800" lvl="2">
              <a:spcBef>
                <a:spcPts val="1000"/>
              </a:spcBef>
            </a:pPr>
            <a:r>
              <a:rPr lang="en-US" sz="1600" dirty="0"/>
              <a:t>Running the program to see what happens (if safe to do so)</a:t>
            </a:r>
          </a:p>
          <a:p>
            <a:pPr marL="685800" lvl="2">
              <a:spcBef>
                <a:spcPts val="1000"/>
              </a:spcBef>
            </a:pPr>
            <a:r>
              <a:rPr lang="en-US" sz="1600" dirty="0"/>
              <a:t>Debugging</a:t>
            </a:r>
          </a:p>
          <a:p>
            <a:pPr marL="685800" lvl="2">
              <a:spcBef>
                <a:spcPts val="1000"/>
              </a:spcBef>
            </a:pPr>
            <a:r>
              <a:rPr lang="en-US" sz="1600" dirty="0"/>
              <a:t>Emulation</a:t>
            </a:r>
          </a:p>
          <a:p>
            <a:pPr marL="685800" lvl="2">
              <a:spcBef>
                <a:spcPts val="1000"/>
              </a:spcBef>
            </a:pPr>
            <a:r>
              <a:rPr lang="en-US" sz="1600" dirty="0"/>
              <a:t>Binary instrumentation</a:t>
            </a:r>
          </a:p>
          <a:p>
            <a:pPr marL="228600" lvl="1">
              <a:spcBef>
                <a:spcPts val="1000"/>
              </a:spcBef>
            </a:pPr>
            <a:r>
              <a:rPr lang="en-US" sz="2000" dirty="0"/>
              <a:t>Custom tools development / scripting</a:t>
            </a:r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lvl="1"/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834279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Why do we do it?</a:t>
            </a:r>
            <a:endParaRPr lang="en-GB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7187" y="2234241"/>
            <a:ext cx="7872202" cy="3933645"/>
          </a:xfrm>
        </p:spPr>
        <p:txBody>
          <a:bodyPr>
            <a:normAutofit/>
          </a:bodyPr>
          <a:lstStyle/>
          <a:p>
            <a:r>
              <a:rPr lang="en-US" sz="2000" dirty="0"/>
              <a:t>Vulnerability Research</a:t>
            </a:r>
          </a:p>
          <a:p>
            <a:r>
              <a:rPr lang="en-US" sz="2000" dirty="0"/>
              <a:t>Proof of Concept Exploit Development</a:t>
            </a:r>
          </a:p>
          <a:p>
            <a:r>
              <a:rPr lang="en-US" sz="2000" dirty="0"/>
              <a:t>Malware Analysis</a:t>
            </a:r>
          </a:p>
          <a:p>
            <a:r>
              <a:rPr lang="en-US" sz="2000" dirty="0"/>
              <a:t>Research tool development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Sometimes we are just curious and want to develop our skills</a:t>
            </a:r>
          </a:p>
          <a:p>
            <a:r>
              <a:rPr lang="en-US" sz="2000" dirty="0"/>
              <a:t>For anyone who likes problem-solving, it’s a lot of fun</a:t>
            </a:r>
          </a:p>
          <a:p>
            <a:endParaRPr lang="en-US" sz="2000" dirty="0"/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marL="685800" lvl="2">
              <a:spcBef>
                <a:spcPts val="1000"/>
              </a:spcBef>
            </a:pPr>
            <a:endParaRPr lang="en-US" sz="1600" dirty="0"/>
          </a:p>
          <a:p>
            <a:pPr lvl="1"/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236405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2D260-0772-4022-B13D-77C4CD7A8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94C-A14F-48D5-9977-4B0FA4177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What is RE, what RE involves and why we do it</a:t>
            </a:r>
          </a:p>
          <a:p>
            <a:r>
              <a:rPr lang="en-US" dirty="0">
                <a:solidFill>
                  <a:srgbClr val="FF33CC"/>
                </a:solidFill>
              </a:rPr>
              <a:t>Prerequisite knowledge</a:t>
            </a:r>
          </a:p>
          <a:p>
            <a:r>
              <a:rPr lang="en-US" dirty="0"/>
              <a:t>Common tools and techniques</a:t>
            </a:r>
            <a:endParaRPr lang="en-US" dirty="0">
              <a:solidFill>
                <a:srgbClr val="FF33CC"/>
              </a:solidFill>
            </a:endParaRPr>
          </a:p>
          <a:p>
            <a:r>
              <a:rPr lang="en-US" dirty="0"/>
              <a:t>Platform-specific RE</a:t>
            </a:r>
          </a:p>
          <a:p>
            <a:r>
              <a:rPr lang="en-US" dirty="0"/>
              <a:t>Breaking the problem down </a:t>
            </a:r>
          </a:p>
          <a:p>
            <a:r>
              <a:rPr lang="en-US" dirty="0"/>
              <a:t>Example – Reverse Engineering with </a:t>
            </a:r>
            <a:r>
              <a:rPr lang="en-US" dirty="0" err="1"/>
              <a:t>Ghidra</a:t>
            </a:r>
            <a:endParaRPr lang="en-US" dirty="0"/>
          </a:p>
          <a:p>
            <a:r>
              <a:rPr lang="en-US" dirty="0"/>
              <a:t>Developing RE skills</a:t>
            </a:r>
          </a:p>
          <a:p>
            <a:r>
              <a:rPr lang="en-US" dirty="0"/>
              <a:t>Career opportunities 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6260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9F5B9C745BC3B4483654656C58CCD1D" ma:contentTypeVersion="12" ma:contentTypeDescription="Create a new document." ma:contentTypeScope="" ma:versionID="1c5eaf795c5747343f13c978ccd513a2">
  <xsd:schema xmlns:xsd="http://www.w3.org/2001/XMLSchema" xmlns:xs="http://www.w3.org/2001/XMLSchema" xmlns:p="http://schemas.microsoft.com/office/2006/metadata/properties" xmlns:ns2="be9832e0-cb71-4407-a695-d02d51155a60" xmlns:ns3="74c8899f-b98c-458e-b827-05e45fe46764" targetNamespace="http://schemas.microsoft.com/office/2006/metadata/properties" ma:root="true" ma:fieldsID="7d54df3a9ef0b501d7757d75e278beff" ns2:_="" ns3:_="">
    <xsd:import namespace="be9832e0-cb71-4407-a695-d02d51155a60"/>
    <xsd:import namespace="74c8899f-b98c-458e-b827-05e45fe46764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9832e0-cb71-4407-a695-d02d51155a6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c8899f-b98c-458e-b827-05e45fe4676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36CFE8-EC80-4499-8A2C-9A090967C2BC}">
  <ds:schemaRefs>
    <ds:schemaRef ds:uri="be9832e0-cb71-4407-a695-d02d51155a60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74c8899f-b98c-458e-b827-05e45fe46764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3AB0678B-8568-4F10-9C1E-FBC74E8C4BF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84C5EE-1F10-4ABF-AC36-671A6F594A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9832e0-cb71-4407-a695-d02d51155a60"/>
    <ds:schemaRef ds:uri="74c8899f-b98c-458e-b827-05e45fe467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2533</TotalTime>
  <Words>1036</Words>
  <Application>Microsoft Office PowerPoint</Application>
  <PresentationFormat>Widescreen</PresentationFormat>
  <Paragraphs>248</Paragraphs>
  <Slides>35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8" baseType="lpstr">
      <vt:lpstr>Arial</vt:lpstr>
      <vt:lpstr>Calibri</vt:lpstr>
      <vt:lpstr>Office Theme</vt:lpstr>
      <vt:lpstr>Reverse Engineering University of Sheffield – 9th March 2022</vt:lpstr>
      <vt:lpstr>Talk Overview</vt:lpstr>
      <vt:lpstr>Talk Overview</vt:lpstr>
      <vt:lpstr>What is Reverse Engineering?</vt:lpstr>
      <vt:lpstr>What does that involve?</vt:lpstr>
      <vt:lpstr>PART 1 - Getting at the code</vt:lpstr>
      <vt:lpstr>PART 2 - Analysing the code </vt:lpstr>
      <vt:lpstr>Why do we do it?</vt:lpstr>
      <vt:lpstr>Talk Overview</vt:lpstr>
      <vt:lpstr>Prerequisite Knowledge</vt:lpstr>
      <vt:lpstr>Talk Overview</vt:lpstr>
      <vt:lpstr>Common Tools and Techniques</vt:lpstr>
      <vt:lpstr>Talk Overview</vt:lpstr>
      <vt:lpstr>Platform-specific RE</vt:lpstr>
      <vt:lpstr>Talk Overview</vt:lpstr>
      <vt:lpstr>Breaking the problem down</vt:lpstr>
      <vt:lpstr>Talk Overview</vt:lpstr>
      <vt:lpstr>Reversing Engineering with Ghidra</vt:lpstr>
      <vt:lpstr>Reversing Engineering with Ghidra</vt:lpstr>
      <vt:lpstr>PowerPoint Presentation</vt:lpstr>
      <vt:lpstr>Ghidra – Re1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Stripped binary vs. non-stripped</vt:lpstr>
      <vt:lpstr>Working with a stripped binary</vt:lpstr>
      <vt:lpstr>Reversing Engineering with Ghidra</vt:lpstr>
      <vt:lpstr>What makes RE hard?</vt:lpstr>
      <vt:lpstr>Talk Overview</vt:lpstr>
      <vt:lpstr>Developing RE/VR skills (today)</vt:lpstr>
      <vt:lpstr>CHALLENGE</vt:lpstr>
      <vt:lpstr>Talk Overview</vt:lpstr>
      <vt:lpstr>Career Opportunities at IL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Lemon</dc:creator>
  <cp:lastModifiedBy>Steph E</cp:lastModifiedBy>
  <cp:revision>93</cp:revision>
  <dcterms:created xsi:type="dcterms:W3CDTF">2021-09-20T13:11:36Z</dcterms:created>
  <dcterms:modified xsi:type="dcterms:W3CDTF">2022-03-12T14:39:21Z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0x01010049F5B9C745BC3B4483654656C58CCD1D</vt:lpwstr>
  </property>
</Properties>
</file>

<file path=docProps/thumbnail.jpeg>
</file>